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F60A-713C-41BA-9788-4C493DDC0A9C}" type="datetimeFigureOut">
              <a:rPr lang="en-US" dirty="0"/>
              <a:t>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0FA7-C445-42F7-AF66-A4F5A6FC8A9C}" type="datetimeFigureOut">
              <a:rPr lang="en-US" dirty="0"/>
              <a:t>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C5C5-1A57-4420-8AFB-CE41693A794B}" type="datetimeFigureOut">
              <a:rPr lang="en-US" dirty="0"/>
              <a:t>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8AF-84E6-4329-8E67-FEA434B47075}" type="datetimeFigureOut">
              <a:rPr lang="en-US" dirty="0"/>
              <a:t>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F6EE328-6AFF-436B-881F-213D56084544}" type="datetimeFigureOut">
              <a:rPr lang="en-US" dirty="0"/>
              <a:t>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069A-09EE-4C7C-86A4-2314A404921D}" type="datetimeFigureOut">
              <a:rPr lang="en-US" dirty="0"/>
              <a:t>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E7F1-171E-411F-96CA-A251A21496E7}" type="datetimeFigureOut">
              <a:rPr lang="en-US" dirty="0"/>
              <a:t>1/10/2017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C98D-A273-4547-9B92-97D7769F71A6}" type="datetimeFigureOut">
              <a:rPr lang="en-US" dirty="0"/>
              <a:t>1/10/2017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CD67-0644-446C-B2AD-1C09BF34F286}" type="datetimeFigureOut">
              <a:rPr lang="en-US" dirty="0"/>
              <a:t>1/10/2017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0828-6983-48AD-9E27-CBD3696F837E}" type="datetimeFigureOut">
              <a:rPr lang="en-US" dirty="0"/>
              <a:t>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B91-0324-450E-B17F-36DC0ECCE413}" type="datetimeFigureOut">
              <a:rPr lang="en-US" dirty="0"/>
              <a:t>1/10/2017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2E37674-C1BA-4107-9B06-6D4CAC3A3DF5}" type="datetimeFigureOut">
              <a:rPr lang="en-US" dirty="0"/>
              <a:t>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</a:t>
            </a:r>
            <a:r>
              <a:rPr lang="en-US" smtClean="0"/>
              <a:t># </a:t>
            </a:r>
            <a:r>
              <a:rPr lang="en-US" smtClean="0"/>
              <a:t>11: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Infinitive Expressions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22422" y="2508683"/>
            <a:ext cx="10058400" cy="2396804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>
                <a:solidFill>
                  <a:srgbClr val="0070C0"/>
                </a:solidFill>
              </a:rPr>
              <a:t>Tener</a:t>
            </a:r>
            <a:r>
              <a:rPr lang="en-US" sz="4000" dirty="0" smtClean="0">
                <a:solidFill>
                  <a:srgbClr val="0070C0"/>
                </a:solidFill>
              </a:rPr>
              <a:t> que </a:t>
            </a:r>
            <a:r>
              <a:rPr lang="en-US" sz="4000" dirty="0" smtClean="0"/>
              <a:t>= have to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>
                <a:solidFill>
                  <a:srgbClr val="0070C0"/>
                </a:solidFill>
              </a:rPr>
              <a:t>Ir</a:t>
            </a:r>
            <a:r>
              <a:rPr lang="en-US" sz="4000" dirty="0" smtClean="0">
                <a:solidFill>
                  <a:srgbClr val="0070C0"/>
                </a:solidFill>
              </a:rPr>
              <a:t> a </a:t>
            </a:r>
            <a:r>
              <a:rPr lang="en-US" sz="4000" dirty="0" smtClean="0"/>
              <a:t>= going to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>
                <a:solidFill>
                  <a:srgbClr val="0070C0"/>
                </a:solidFill>
              </a:rPr>
              <a:t>Acabar</a:t>
            </a:r>
            <a:r>
              <a:rPr lang="en-US" sz="4000" dirty="0" smtClean="0">
                <a:solidFill>
                  <a:srgbClr val="0070C0"/>
                </a:solidFill>
              </a:rPr>
              <a:t> de </a:t>
            </a:r>
            <a:r>
              <a:rPr lang="en-US" sz="4000" dirty="0" smtClean="0"/>
              <a:t>= have just (done something)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786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you use these expressions…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Conjugate the first verb (</a:t>
            </a:r>
            <a:r>
              <a:rPr lang="en-US" sz="4000" dirty="0" err="1" smtClean="0"/>
              <a:t>tener</a:t>
            </a:r>
            <a:r>
              <a:rPr lang="en-US" sz="4000" dirty="0" smtClean="0"/>
              <a:t>, </a:t>
            </a:r>
            <a:r>
              <a:rPr lang="en-US" sz="4000" dirty="0" err="1" smtClean="0"/>
              <a:t>ir</a:t>
            </a:r>
            <a:r>
              <a:rPr lang="en-US" sz="4000" dirty="0" smtClean="0"/>
              <a:t>, </a:t>
            </a:r>
            <a:r>
              <a:rPr lang="en-US" sz="4000" dirty="0" err="1" smtClean="0"/>
              <a:t>acabar</a:t>
            </a:r>
            <a:r>
              <a:rPr lang="en-US" sz="4000" dirty="0" smtClean="0"/>
              <a:t>)</a:t>
            </a:r>
          </a:p>
          <a:p>
            <a:endParaRPr lang="en-US" sz="4000" dirty="0"/>
          </a:p>
          <a:p>
            <a:r>
              <a:rPr lang="en-US" sz="4000" dirty="0" smtClean="0"/>
              <a:t>Add </a:t>
            </a:r>
            <a:r>
              <a:rPr lang="en-US" sz="4000" smtClean="0"/>
              <a:t>“que”, “a”, or “de”</a:t>
            </a:r>
            <a:endParaRPr lang="en-US" sz="4000" dirty="0" smtClean="0"/>
          </a:p>
          <a:p>
            <a:endParaRPr lang="en-US" sz="4000" dirty="0"/>
          </a:p>
          <a:p>
            <a:r>
              <a:rPr lang="en-US" sz="4000" dirty="0" smtClean="0"/>
              <a:t>Keep the second verb in its infinitive form (AR/ER/IR still attached)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2808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699" y="2121408"/>
            <a:ext cx="11833412" cy="405079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>
                <a:solidFill>
                  <a:srgbClr val="0070C0"/>
                </a:solidFill>
              </a:rPr>
              <a:t>Yo</a:t>
            </a:r>
            <a:r>
              <a:rPr lang="en-US" sz="4000" dirty="0" smtClean="0"/>
              <a:t> </a:t>
            </a:r>
            <a:r>
              <a:rPr lang="en-US" sz="4000" dirty="0" err="1" smtClean="0"/>
              <a:t>teng</a:t>
            </a:r>
            <a:r>
              <a:rPr lang="en-US" sz="4000" dirty="0" err="1" smtClean="0">
                <a:solidFill>
                  <a:srgbClr val="0070C0"/>
                </a:solidFill>
              </a:rPr>
              <a:t>o</a:t>
            </a:r>
            <a:r>
              <a:rPr lang="en-US" sz="4000" dirty="0" smtClean="0"/>
              <a:t> </a:t>
            </a:r>
            <a:r>
              <a:rPr lang="en-US" sz="4000" b="1" dirty="0" smtClean="0"/>
              <a:t>que</a:t>
            </a:r>
            <a:r>
              <a:rPr lang="en-US" sz="4000" dirty="0" smtClean="0"/>
              <a:t> </a:t>
            </a:r>
            <a:r>
              <a:rPr lang="en-US" sz="4000" dirty="0" err="1" smtClean="0"/>
              <a:t>estudi</a:t>
            </a:r>
            <a:r>
              <a:rPr lang="en-US" sz="4000" u="sng" dirty="0" err="1" smtClean="0"/>
              <a:t>ar</a:t>
            </a:r>
            <a:r>
              <a:rPr lang="en-US" sz="4000" dirty="0" smtClean="0"/>
              <a:t>. = I have to study.</a:t>
            </a:r>
          </a:p>
          <a:p>
            <a:pPr marL="742950" indent="-742950">
              <a:buFont typeface="+mj-lt"/>
              <a:buAutoNum type="arabicPeriod"/>
            </a:pPr>
            <a:endParaRPr lang="en-US" sz="40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>
                <a:solidFill>
                  <a:srgbClr val="0070C0"/>
                </a:solidFill>
              </a:rPr>
              <a:t>Nosotros</a:t>
            </a:r>
            <a:r>
              <a:rPr lang="en-US" sz="4000" dirty="0" smtClean="0"/>
              <a:t> </a:t>
            </a:r>
            <a:r>
              <a:rPr lang="en-US" sz="4000" dirty="0" err="1" smtClean="0"/>
              <a:t>v</a:t>
            </a:r>
            <a:r>
              <a:rPr lang="en-US" sz="4000" dirty="0" err="1" smtClean="0">
                <a:solidFill>
                  <a:srgbClr val="0070C0"/>
                </a:solidFill>
              </a:rPr>
              <a:t>amos</a:t>
            </a:r>
            <a:r>
              <a:rPr lang="en-US" sz="4000" dirty="0" smtClean="0"/>
              <a:t> </a:t>
            </a:r>
            <a:r>
              <a:rPr lang="en-US" sz="4000" b="1" dirty="0" smtClean="0"/>
              <a:t>a</a:t>
            </a:r>
            <a:r>
              <a:rPr lang="en-US" sz="4000" dirty="0" smtClean="0"/>
              <a:t> v</a:t>
            </a:r>
            <a:r>
              <a:rPr lang="en-US" sz="4000" u="sng" dirty="0" smtClean="0"/>
              <a:t>er</a:t>
            </a:r>
            <a:r>
              <a:rPr lang="en-US" sz="4000" dirty="0" smtClean="0"/>
              <a:t>. = We are going to see.</a:t>
            </a:r>
          </a:p>
          <a:p>
            <a:pPr marL="742950" indent="-742950">
              <a:buFont typeface="+mj-lt"/>
              <a:buAutoNum type="arabicPeriod"/>
            </a:pPr>
            <a:endParaRPr lang="en-US" sz="40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>
                <a:solidFill>
                  <a:srgbClr val="0070C0"/>
                </a:solidFill>
              </a:rPr>
              <a:t>Ellos</a:t>
            </a:r>
            <a:r>
              <a:rPr lang="en-US" sz="4000" dirty="0" smtClean="0"/>
              <a:t> </a:t>
            </a:r>
            <a:r>
              <a:rPr lang="en-US" sz="4000" dirty="0" err="1" smtClean="0"/>
              <a:t>acab</a:t>
            </a:r>
            <a:r>
              <a:rPr lang="en-US" sz="4000" dirty="0" err="1" smtClean="0">
                <a:solidFill>
                  <a:srgbClr val="0070C0"/>
                </a:solidFill>
              </a:rPr>
              <a:t>an</a:t>
            </a:r>
            <a:r>
              <a:rPr lang="en-US" sz="4000" dirty="0" smtClean="0"/>
              <a:t> </a:t>
            </a:r>
            <a:r>
              <a:rPr lang="en-US" sz="4000" b="1" dirty="0" smtClean="0"/>
              <a:t>de</a:t>
            </a:r>
            <a:r>
              <a:rPr lang="en-US" sz="4000" dirty="0" smtClean="0"/>
              <a:t> com</a:t>
            </a:r>
            <a:r>
              <a:rPr lang="en-US" sz="4000" u="sng" dirty="0" smtClean="0"/>
              <a:t>er</a:t>
            </a:r>
            <a:r>
              <a:rPr lang="en-US" sz="4000" dirty="0" smtClean="0"/>
              <a:t>. = They have just eaten.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7113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15</TotalTime>
  <Words>100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Georgia</vt:lpstr>
      <vt:lpstr>Trebuchet MS</vt:lpstr>
      <vt:lpstr>Wingdings</vt:lpstr>
      <vt:lpstr>Wood Type</vt:lpstr>
      <vt:lpstr>Notes # 11:  Infinitive Expressions</vt:lpstr>
      <vt:lpstr>When you use these expressions…</vt:lpstr>
      <vt:lpstr>Examples:</vt:lpstr>
    </vt:vector>
  </TitlesOfParts>
  <Company>Wallkill Centrral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Infinitive Expressions</dc:title>
  <dc:creator>Michella, Julie</dc:creator>
  <cp:lastModifiedBy>Michella, Julie</cp:lastModifiedBy>
  <cp:revision>6</cp:revision>
  <dcterms:created xsi:type="dcterms:W3CDTF">2017-01-04T13:54:03Z</dcterms:created>
  <dcterms:modified xsi:type="dcterms:W3CDTF">2017-01-10T18:52:54Z</dcterms:modified>
</cp:coreProperties>
</file>